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469" r:id="rId3"/>
    <p:sldId id="470" r:id="rId4"/>
    <p:sldId id="488" r:id="rId5"/>
    <p:sldId id="489" r:id="rId6"/>
    <p:sldId id="490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400" r:id="rId18"/>
    <p:sldId id="47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409" r:id="rId28"/>
    <p:sldId id="510" r:id="rId29"/>
    <p:sldId id="511" r:id="rId30"/>
    <p:sldId id="520" r:id="rId31"/>
    <p:sldId id="512" r:id="rId32"/>
    <p:sldId id="513" r:id="rId33"/>
    <p:sldId id="514" r:id="rId34"/>
    <p:sldId id="515" r:id="rId35"/>
    <p:sldId id="516" r:id="rId36"/>
    <p:sldId id="517" r:id="rId37"/>
    <p:sldId id="518" r:id="rId38"/>
    <p:sldId id="519" r:id="rId39"/>
    <p:sldId id="521" r:id="rId40"/>
    <p:sldId id="524" r:id="rId41"/>
    <p:sldId id="52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28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05 ggplot2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Data-Science-for-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9360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65104"/>
            <a:ext cx="8534400" cy="817633"/>
          </a:xfrm>
        </p:spPr>
        <p:txBody>
          <a:bodyPr/>
          <a:lstStyle/>
          <a:p>
            <a:r>
              <a:rPr lang="en-US" dirty="0"/>
              <a:t>05 – ggplot2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08691" y="579220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https://github.com/JimDuggan/Data-Science-for-OR</a:t>
            </a:r>
            <a:r>
              <a:rPr lang="en-US" dirty="0"/>
              <a:t> </a:t>
            </a:r>
          </a:p>
        </p:txBody>
      </p:sp>
      <p:pic>
        <p:nvPicPr>
          <p:cNvPr id="6" name="Picture 5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B8452680-8941-6D53-B39C-66013B76D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835" y="445012"/>
            <a:ext cx="6931716" cy="18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C9C4-2156-8A31-AB92-C23281DF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Customising</a:t>
            </a:r>
            <a:r>
              <a:rPr lang="en-US" dirty="0"/>
              <a:t> Plot Appearance with </a:t>
            </a:r>
            <a:r>
              <a:rPr lang="en-US" dirty="0">
                <a:solidFill>
                  <a:srgbClr val="0432FF"/>
                </a:solidFill>
              </a:rPr>
              <a:t>lab()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9656C-FE62-361A-2ABB-D18EBDD5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070372-E68D-EA78-58B9-BAB34D939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15293"/>
              </p:ext>
            </p:extLst>
          </p:nvPr>
        </p:nvGraphicFramePr>
        <p:xfrm>
          <a:off x="770757" y="1634066"/>
          <a:ext cx="989724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318">
                  <a:extLst>
                    <a:ext uri="{9D8B030D-6E8A-4147-A177-3AD203B41FA5}">
                      <a16:colId xmlns:a16="http://schemas.microsoft.com/office/drawing/2014/main" val="1976413549"/>
                    </a:ext>
                  </a:extLst>
                </a:gridCol>
                <a:gridCol w="8050923">
                  <a:extLst>
                    <a:ext uri="{9D8B030D-6E8A-4147-A177-3AD203B41FA5}">
                      <a16:colId xmlns:a16="http://schemas.microsoft.com/office/drawing/2014/main" val="3573002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6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provides an overall title text for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8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subtitle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adds a subtitle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colour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allows you to specify the legend name for the </a:t>
                      </a:r>
                      <a:r>
                        <a:rPr lang="en-US" sz="2400" dirty="0" err="1"/>
                        <a:t>colour</a:t>
                      </a:r>
                      <a:r>
                        <a:rPr lang="en-US" sz="2400" dirty="0"/>
                        <a:t>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7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inserts text on the lower right hand side of your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allows you to name the size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86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 the x-axis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1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 the y-axis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59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text for tag label for top-left of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82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24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C94D1-2EDE-B38A-9EAE-D7CE5180F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F1538D-8E3C-C38E-D866-2CF1EB94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8" y="682734"/>
            <a:ext cx="11300512" cy="54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489C0-1B40-C462-C370-7658B217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A1E72E4-1054-1145-363B-35F2BFE7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53" y="273269"/>
            <a:ext cx="9489035" cy="59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5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7976-6802-59C8-280C-3D51104F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Subplots with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4A161-9D0A-0CC5-EBC6-073B32B3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F234EB0-4F14-2D63-A309-BD4E8C4D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07" y="4528644"/>
            <a:ext cx="10145645" cy="1430666"/>
          </a:xfrm>
          <a:prstGeom prst="rect">
            <a:avLst/>
          </a:prstGeom>
        </p:spPr>
      </p:pic>
      <p:pic>
        <p:nvPicPr>
          <p:cNvPr id="6" name="Picture 5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0C3DF631-BB21-4AB8-42F8-2438BA7B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0" y="1779627"/>
            <a:ext cx="5997667" cy="902619"/>
          </a:xfrm>
          <a:prstGeom prst="rect">
            <a:avLst/>
          </a:prstGeom>
        </p:spPr>
      </p:pic>
      <p:pic>
        <p:nvPicPr>
          <p:cNvPr id="7" name="Picture 6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966E4408-3E96-AC81-2C34-7ED814E6C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216" y="402386"/>
            <a:ext cx="4800688" cy="32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0DC68-74E6-37DD-9DEE-69E20C49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9A6C6DC-1E2B-A96A-BF02-F61AA68E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6" y="301475"/>
            <a:ext cx="9971216" cy="6164636"/>
          </a:xfrm>
          <a:prstGeom prst="rect">
            <a:avLst/>
          </a:prstGeom>
        </p:spPr>
      </p:pic>
      <p:pic>
        <p:nvPicPr>
          <p:cNvPr id="5" name="Picture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8B50A52C-5673-9176-8533-5A3EF2C8F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75"/>
          <a:stretch/>
        </p:blipFill>
        <p:spPr>
          <a:xfrm>
            <a:off x="6482861" y="4507314"/>
            <a:ext cx="4818185" cy="12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FEE2BA-8AC6-FFEB-229B-40D27571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1ED29E78-8464-388F-444E-DD892D28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11" y="148130"/>
            <a:ext cx="8617296" cy="60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73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FB81-0315-77BC-8094-648E585E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310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BC0C4-C547-853E-E149-394FB37D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BF9F000D-22F2-3AEC-8458-255624ED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26" y="936954"/>
            <a:ext cx="7772400" cy="1096107"/>
          </a:xfrm>
          <a:prstGeom prst="rect">
            <a:avLst/>
          </a:prstGeom>
        </p:spPr>
      </p:pic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3AE8DA6A-6106-1BAF-7253-987246BC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384" y="2079954"/>
            <a:ext cx="6867884" cy="42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5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graphs, like scatterplots, plot the raw values of the dataset</a:t>
            </a:r>
          </a:p>
          <a:p>
            <a:r>
              <a:rPr lang="en-US" dirty="0"/>
              <a:t>However, other graphs (e.g. bar charts) </a:t>
            </a:r>
            <a:r>
              <a:rPr lang="en-US" i="1" dirty="0">
                <a:solidFill>
                  <a:srgbClr val="00B050"/>
                </a:solidFill>
              </a:rPr>
              <a:t>calculate new values to plot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Bar charts, histograms and frequency polygons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bin your data and plot bin counts, the number of points that fall in each bin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Smoothers</a:t>
            </a:r>
            <a:r>
              <a:rPr lang="en-US" dirty="0"/>
              <a:t> fit a model to your data and the plot predictions from the model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Boxplots</a:t>
            </a:r>
            <a:r>
              <a:rPr lang="en-US" dirty="0"/>
              <a:t> compute a robust summary of the distribution and display a specially formatted box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28A2-CB01-024C-98AA-BE5CA49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908-041C-9340-BE32-02EBE3A18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rgbClr val="0432FF"/>
                </a:solidFill>
              </a:rPr>
              <a:t>Variation</a:t>
            </a:r>
            <a:r>
              <a:rPr lang="en-US" dirty="0"/>
              <a:t> is the tendency of the values of a variable to change from measurement to measurement</a:t>
            </a:r>
          </a:p>
          <a:p>
            <a:r>
              <a:rPr lang="en-US" dirty="0"/>
              <a:t>If you measure a continuous variable twice, you can get two different results</a:t>
            </a:r>
          </a:p>
          <a:p>
            <a:pPr lvl="1"/>
            <a:r>
              <a:rPr lang="en-US" dirty="0"/>
              <a:t>For example, temperature at 12.00 and temperature at 13.00</a:t>
            </a:r>
          </a:p>
          <a:p>
            <a:r>
              <a:rPr lang="en-US" dirty="0"/>
              <a:t>Very variable has its own pattern of variation</a:t>
            </a:r>
          </a:p>
          <a:p>
            <a:r>
              <a:rPr lang="en-US" dirty="0"/>
              <a:t>The best way to understand the pattern is to </a:t>
            </a:r>
            <a:r>
              <a:rPr lang="en-US" i="1" dirty="0">
                <a:solidFill>
                  <a:srgbClr val="0432FF"/>
                </a:solidFill>
              </a:rPr>
              <a:t>visualize the distribution </a:t>
            </a:r>
            <a:r>
              <a:rPr lang="en-US" dirty="0"/>
              <a:t>of a variable’s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1B2D-2908-3C43-A112-0099812D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04B2B-2369-3B48-AA86-0AB773B8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46" y="1709701"/>
            <a:ext cx="4604206" cy="475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F4C6F-1CDD-7C47-9155-B8FA5EB8DA7D}"/>
              </a:ext>
            </a:extLst>
          </p:cNvPr>
          <p:cNvSpPr txBox="1"/>
          <p:nvPr/>
        </p:nvSpPr>
        <p:spPr>
          <a:xfrm>
            <a:off x="7840717" y="1324254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 of Diamonds Data</a:t>
            </a:r>
          </a:p>
        </p:txBody>
      </p:sp>
    </p:spTree>
    <p:extLst>
      <p:ext uri="{BB962C8B-B14F-4D97-AF65-F5344CB8AC3E}">
        <p14:creationId xmlns:p14="http://schemas.microsoft.com/office/powerpoint/2010/main" val="76631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diagram, text, rectangle&#10;&#10;Description automatically generated">
            <a:extLst>
              <a:ext uri="{FF2B5EF4-FFF2-40B4-BE49-F238E27FC236}">
                <a16:creationId xmlns:a16="http://schemas.microsoft.com/office/drawing/2014/main" id="{FFED4A68-872E-AE04-A529-9C256BF3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45" y="1063219"/>
            <a:ext cx="8214903" cy="5098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E42BF-4484-30C3-C4A1-39010B39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760C0-0F7C-7E6B-60A2-0A1867BE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0" y="210814"/>
            <a:ext cx="9130044" cy="9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err="1"/>
              <a:t>Aanalysis</a:t>
            </a:r>
            <a:r>
              <a:rPr lang="en-US" dirty="0"/>
              <a:t>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Develop an understanding of your data</a:t>
            </a:r>
          </a:p>
          <a:p>
            <a:r>
              <a:rPr lang="en-US" dirty="0"/>
              <a:t>Use questions as tools to guide your investigation</a:t>
            </a:r>
          </a:p>
          <a:p>
            <a:r>
              <a:rPr lang="en-US" dirty="0"/>
              <a:t>A creative process “the key to asking quality questions is to generate a large quantity of questions”</a:t>
            </a:r>
          </a:p>
          <a:p>
            <a:r>
              <a:rPr lang="en-US" dirty="0"/>
              <a:t>Useful to explore variation in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B47E34A2-28B4-E13A-D423-E1E2D91BC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90" y="1871143"/>
            <a:ext cx="5490310" cy="201771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F97E585-D781-21B9-A625-CE5735803630}"/>
              </a:ext>
            </a:extLst>
          </p:cNvPr>
          <p:cNvSpPr txBox="1">
            <a:spLocks/>
          </p:cNvSpPr>
          <p:nvPr/>
        </p:nvSpPr>
        <p:spPr>
          <a:xfrm>
            <a:off x="5834590" y="4159800"/>
            <a:ext cx="6013130" cy="16247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n-US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Grolemund 2017).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97020-168D-E1F8-72D1-B6F644F5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picture containing screenshot, text, diagram, colorfulness&#10;&#10;Description automatically generated">
            <a:extLst>
              <a:ext uri="{FF2B5EF4-FFF2-40B4-BE49-F238E27FC236}">
                <a16:creationId xmlns:a16="http://schemas.microsoft.com/office/drawing/2014/main" id="{CC3462D3-B810-B4A5-C59D-5194AC33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27" y="304800"/>
            <a:ext cx="8663734" cy="59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9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21EB3-0A7A-9089-887E-F05A3C9C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picture containing screenshot, text, diagram, plot&#10;&#10;Description automatically generated">
            <a:extLst>
              <a:ext uri="{FF2B5EF4-FFF2-40B4-BE49-F238E27FC236}">
                <a16:creationId xmlns:a16="http://schemas.microsoft.com/office/drawing/2014/main" id="{931C65AF-772E-5E41-F70D-BD3B4468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38" y="175845"/>
            <a:ext cx="8884762" cy="61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5A7EB-C022-53CA-263D-28025D80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8191B-256D-9FE7-0073-485CF3CC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5" y="173706"/>
            <a:ext cx="10053544" cy="1057217"/>
          </a:xfrm>
          <a:prstGeom prst="rect">
            <a:avLst/>
          </a:prstGeom>
        </p:spPr>
      </p:pic>
      <p:pic>
        <p:nvPicPr>
          <p:cNvPr id="6" name="Picture 5" descr="A picture containing screenshot, text, colorfulness, line&#10;&#10;Description automatically generated">
            <a:extLst>
              <a:ext uri="{FF2B5EF4-FFF2-40B4-BE49-F238E27FC236}">
                <a16:creationId xmlns:a16="http://schemas.microsoft.com/office/drawing/2014/main" id="{17C97786-0677-E2F7-96CE-40FBCC03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13" y="1418492"/>
            <a:ext cx="8300128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D2A1-0069-4102-90F2-44E995EA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</a:t>
            </a:r>
            <a:r>
              <a:rPr lang="en-US" u="sng" dirty="0"/>
              <a:t>without</a:t>
            </a:r>
            <a:r>
              <a:rPr lang="en-US" dirty="0"/>
              <a:t> transformations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8A06B2-CBAE-D66C-D05D-AEBF7C1C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2BCBEEF6-76EA-46E3-AF29-E42AC9D6B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4" y="2192215"/>
            <a:ext cx="5796825" cy="3167158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5B88E89-DFA5-96AC-9702-45235265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46" y="1735311"/>
            <a:ext cx="6036900" cy="41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78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screenshot, plot, design&#10;&#10;Description automatically generated">
            <a:extLst>
              <a:ext uri="{FF2B5EF4-FFF2-40B4-BE49-F238E27FC236}">
                <a16:creationId xmlns:a16="http://schemas.microsoft.com/office/drawing/2014/main" id="{936ED985-F9AD-DCBA-0CBD-55A5765E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9" y="1764715"/>
            <a:ext cx="7772400" cy="4701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AD1F7-7F22-8B77-6202-3A5F046D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distributions (continuous variable)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97A3E-E60B-BAB2-108D-7D70BDD0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0E449-17EE-CBA9-2213-F4CEA370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9" y="1184100"/>
            <a:ext cx="7772400" cy="8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3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D5F0F-CB5B-35B0-5EAE-A477F218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ADFEDEF9-D817-FB65-7989-8523939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36" y="175846"/>
            <a:ext cx="8451556" cy="615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69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D9A9-5FD4-1726-BD35-1CDCEA49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97747-FC1B-4E59-28F0-B705684A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3402B162-4EFA-02C6-81C0-F5908590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44" y="1417638"/>
            <a:ext cx="6437312" cy="46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 the distribution of a continuous variable broken down by a categorical variable</a:t>
            </a:r>
          </a:p>
          <a:p>
            <a:r>
              <a:rPr lang="en-US" dirty="0"/>
              <a:t>Box that stretches from the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 a distance known as the interquartile range (IRQ)</a:t>
            </a:r>
          </a:p>
          <a:p>
            <a:r>
              <a:rPr lang="en-US" dirty="0"/>
              <a:t>Median in the middle of box</a:t>
            </a:r>
          </a:p>
          <a:p>
            <a:r>
              <a:rPr lang="en-US" dirty="0"/>
              <a:t>Points outside more that 1.5 times the IQR from either edge of the box are displayed (outliers)</a:t>
            </a:r>
          </a:p>
          <a:p>
            <a:r>
              <a:rPr lang="en-US" dirty="0"/>
              <a:t>Whisker extends to the farthest non-outlier point in the distribution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96" y="1640110"/>
            <a:ext cx="412140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1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screenshot, plan, technical drawing&#10;&#10;Description automatically generated">
            <a:extLst>
              <a:ext uri="{FF2B5EF4-FFF2-40B4-BE49-F238E27FC236}">
                <a16:creationId xmlns:a16="http://schemas.microsoft.com/office/drawing/2014/main" id="{F0D0C870-2A92-FBC1-5A22-067F79B5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8" y="1459740"/>
            <a:ext cx="7948248" cy="4848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FDF1F5-85DF-6BEB-090F-3556274A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61A3D-339A-681F-FF06-12D71BABF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21"/>
          <a:stretch/>
        </p:blipFill>
        <p:spPr>
          <a:xfrm>
            <a:off x="2392985" y="180795"/>
            <a:ext cx="7208215" cy="10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3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FEA8-FC64-72EA-7856-9D59AA61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Covariation with </a:t>
            </a:r>
            <a:r>
              <a:rPr lang="en-US" dirty="0" err="1">
                <a:solidFill>
                  <a:srgbClr val="0432FF"/>
                </a:solidFill>
              </a:rPr>
              <a:t>ggpairs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71BC8-1C79-DF4C-B225-E39F5FF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A0B4FFE7-3896-DCC1-C0DB-C942FB69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91" y="1417638"/>
            <a:ext cx="7332785" cy="1013178"/>
          </a:xfrm>
          <a:prstGeom prst="rect">
            <a:avLst/>
          </a:prstGeom>
        </p:spPr>
      </p:pic>
      <p:pic>
        <p:nvPicPr>
          <p:cNvPr id="7" name="Picture 6" descr="A picture containing diagram, plot, text, screenshot&#10;&#10;Description automatically generated">
            <a:extLst>
              <a:ext uri="{FF2B5EF4-FFF2-40B4-BE49-F238E27FC236}">
                <a16:creationId xmlns:a16="http://schemas.microsoft.com/office/drawing/2014/main" id="{DF60129E-7009-F574-3D7F-030A4F71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34" y="2559858"/>
            <a:ext cx="6299587" cy="373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7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8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4347-6B7D-E8B4-0F44-E9A33A45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DD94-0A80-16BD-BB15-95727F733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6975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Generate the following boxplot from </a:t>
            </a:r>
            <a:r>
              <a:rPr lang="en-US" dirty="0">
                <a:solidFill>
                  <a:srgbClr val="0432FF"/>
                </a:solidFill>
              </a:rPr>
              <a:t>mpg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3562-E2DD-191D-A853-4686B05B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DA5D6-36BE-2300-A811-7F7886D0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39" y="2168770"/>
            <a:ext cx="6921988" cy="406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74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2998-4039-DB73-88E1-D1333CF2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09F12-C191-18C6-C87C-631C155D9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44024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 theme system allows you to control non-data plot elements (fonts, ticks, legends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Theme elements specify non-data elements </a:t>
            </a:r>
            <a:r>
              <a:rPr lang="en-US" dirty="0" err="1">
                <a:solidFill>
                  <a:srgbClr val="0432FF"/>
                </a:solidFill>
              </a:rPr>
              <a:t>legend.title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Element functions to describe the visual properties of an element </a:t>
            </a:r>
            <a:r>
              <a:rPr lang="en-US" dirty="0" err="1">
                <a:solidFill>
                  <a:srgbClr val="0432FF"/>
                </a:solidFill>
              </a:rPr>
              <a:t>element_text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theme() </a:t>
            </a:r>
            <a:r>
              <a:rPr lang="en-US" dirty="0"/>
              <a:t>function to change default theme elements</a:t>
            </a:r>
          </a:p>
          <a:p>
            <a:r>
              <a:rPr lang="en-US" dirty="0"/>
              <a:t>Ready to use themes </a:t>
            </a:r>
            <a:r>
              <a:rPr lang="en-US" dirty="0" err="1">
                <a:solidFill>
                  <a:srgbClr val="0432FF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95515-BA30-E8C9-D232-3D8F9981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E78CD833-4698-24AB-D19C-EFF7F977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16" y="4040444"/>
            <a:ext cx="8810967" cy="23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3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5273DB7D-98A5-7E70-4F1D-63029473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91" y="1620715"/>
            <a:ext cx="7692510" cy="48453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7E132E-5303-5B4A-F705-AD06B0CE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1E39EC5A-FCEB-AE87-EFFB-46BC730E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7" y="0"/>
            <a:ext cx="6304621" cy="164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3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703D-4421-7C75-91F1-536BB37B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6548F-9F3C-D91D-7316-116533EE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9EFE3291-AB46-C271-A9D4-7E1D0BCC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19" y="1220665"/>
            <a:ext cx="7772400" cy="1187333"/>
          </a:xfrm>
          <a:prstGeom prst="rect">
            <a:avLst/>
          </a:prstGeom>
        </p:spPr>
      </p:pic>
      <p:pic>
        <p:nvPicPr>
          <p:cNvPr id="7" name="Picture 6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815F47B4-50F2-2F53-BFBC-E8159202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04" y="2583245"/>
            <a:ext cx="6210830" cy="37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EA602-9BC3-8207-B336-B7893BEF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7A65834E-88A8-3D51-6CD5-C490506C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17" y="0"/>
            <a:ext cx="7772400" cy="64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5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E248-DEAE-CB04-FA38-12A278C7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case – Storm Ophelia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F669-B7F8-43E5-9BCB-E2366BEC27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432FF"/>
                </a:solidFill>
              </a:rPr>
              <a:t>aimsir17</a:t>
            </a:r>
            <a:r>
              <a:rPr lang="en-US" dirty="0"/>
              <a:t> package (CRAN)</a:t>
            </a:r>
          </a:p>
          <a:p>
            <a:r>
              <a:rPr lang="en-US" dirty="0"/>
              <a:t>219K records</a:t>
            </a:r>
          </a:p>
          <a:p>
            <a:pPr lvl="1"/>
            <a:r>
              <a:rPr lang="en-US" dirty="0"/>
              <a:t>Hourly observations</a:t>
            </a:r>
          </a:p>
          <a:p>
            <a:pPr lvl="1"/>
            <a:r>
              <a:rPr lang="en-US" dirty="0"/>
              <a:t>25 weather stations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rain</a:t>
            </a:r>
          </a:p>
          <a:p>
            <a:pPr lvl="1"/>
            <a:r>
              <a:rPr lang="en-US" dirty="0"/>
              <a:t>temp</a:t>
            </a:r>
          </a:p>
          <a:p>
            <a:pPr lvl="1"/>
            <a:r>
              <a:rPr lang="en-US" dirty="0" err="1"/>
              <a:t>rhum</a:t>
            </a:r>
            <a:endParaRPr lang="en-US" dirty="0"/>
          </a:p>
          <a:p>
            <a:pPr lvl="1"/>
            <a:r>
              <a:rPr lang="en-US" dirty="0"/>
              <a:t>msl</a:t>
            </a:r>
          </a:p>
          <a:p>
            <a:pPr lvl="1"/>
            <a:r>
              <a:rPr lang="en-US" dirty="0" err="1"/>
              <a:t>wdsp</a:t>
            </a:r>
            <a:endParaRPr lang="en-US" dirty="0"/>
          </a:p>
          <a:p>
            <a:pPr lvl="1"/>
            <a:r>
              <a:rPr lang="en-US" dirty="0" err="1"/>
              <a:t>wddir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64482-A3E3-2FE6-A657-5B7095D8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D733A5-A6BE-1A24-EAE3-93C34BD3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336" y="1600201"/>
            <a:ext cx="6190064" cy="42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92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6A6B1-B1F6-D630-C8B2-B82D2636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77A336-A911-7512-A83B-BFF62BB4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03" y="0"/>
            <a:ext cx="7533993" cy="63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07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DD25D-9D41-8C68-F9AB-7815641B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FD374265-A227-11E2-23D0-4EEF94C3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0"/>
            <a:ext cx="6791417" cy="64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03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BCBE-C2A5-84A1-5845-E314AFD9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432FF"/>
                </a:solidFill>
              </a:rPr>
              <a:t>scale_x_datetime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12292-86CA-E565-0293-6FBB60C8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81D26125-CB3F-0520-D278-4318582F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10" y="1417638"/>
            <a:ext cx="5810690" cy="1360731"/>
          </a:xfrm>
          <a:prstGeom prst="rect">
            <a:avLst/>
          </a:prstGeom>
        </p:spPr>
      </p:pic>
      <p:pic>
        <p:nvPicPr>
          <p:cNvPr id="7" name="Picture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4B7C8FF9-345F-71CB-A218-4159C04CA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3" b="36208"/>
          <a:stretch/>
        </p:blipFill>
        <p:spPr>
          <a:xfrm>
            <a:off x="285310" y="2669503"/>
            <a:ext cx="5905847" cy="2503731"/>
          </a:xfrm>
          <a:prstGeom prst="rect">
            <a:avLst/>
          </a:prstGeom>
        </p:spPr>
      </p:pic>
      <p:pic>
        <p:nvPicPr>
          <p:cNvPr id="8" name="Picture 7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8498E017-1450-4EAD-8C1A-315359EB5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84"/>
          <a:stretch/>
        </p:blipFill>
        <p:spPr>
          <a:xfrm>
            <a:off x="6273406" y="1417637"/>
            <a:ext cx="5810690" cy="563563"/>
          </a:xfrm>
          <a:prstGeom prst="rect">
            <a:avLst/>
          </a:prstGeom>
        </p:spPr>
      </p:pic>
      <p:pic>
        <p:nvPicPr>
          <p:cNvPr id="9" name="Picture 8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96E41D28-B34B-2E60-139B-5DF4DB68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84"/>
          <a:stretch/>
        </p:blipFill>
        <p:spPr>
          <a:xfrm>
            <a:off x="6286153" y="1981200"/>
            <a:ext cx="5905847" cy="17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81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4347-6B7D-E8B4-0F44-E9A33A45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DD94-0A80-16BD-BB15-95727F733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69752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Generate the following boxplot from </a:t>
            </a:r>
            <a:r>
              <a:rPr lang="en-US" dirty="0">
                <a:solidFill>
                  <a:srgbClr val="0432FF"/>
                </a:solidFill>
              </a:rPr>
              <a:t>mpg. </a:t>
            </a:r>
            <a:r>
              <a:rPr lang="en-US" dirty="0"/>
              <a:t>The data is the same as 5.2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3562-E2DD-191D-A853-4686B05B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72120-2C8E-F3AF-420F-1CABBA39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62" y="1988123"/>
            <a:ext cx="6921988" cy="406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33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382A-3AB4-FEEF-F12F-AF56C1AC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940F-999A-FE1F-31DC-F1BC52FEA7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Layered grammar of graphics, enables us to concisely describe the components of a graphic.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plots can be designed in a layered manner (+ operator)</a:t>
            </a:r>
          </a:p>
          <a:p>
            <a:pPr lvl="1"/>
            <a:r>
              <a:rPr lang="en-US" dirty="0"/>
              <a:t>a wide range of plots can be generated to support decision analysis, including scatterplots, histograms and time series charts </a:t>
            </a:r>
          </a:p>
          <a:p>
            <a:pPr lvl="1"/>
            <a:r>
              <a:rPr lang="en-US" dirty="0"/>
              <a:t>charts can be developed rapidly, and this support an iterative process of decision support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D9A96-D93A-C999-EA88-C76D2EB5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picture containing text, receipt, number, font&#10;&#10;Description automatically generated">
            <a:extLst>
              <a:ext uri="{FF2B5EF4-FFF2-40B4-BE49-F238E27FC236}">
                <a16:creationId xmlns:a16="http://schemas.microsoft.com/office/drawing/2014/main" id="{80623E1B-8F9E-9AC1-FF36-F72598A51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48"/>
          <a:stretch/>
        </p:blipFill>
        <p:spPr>
          <a:xfrm>
            <a:off x="7719646" y="0"/>
            <a:ext cx="3079262" cy="3263900"/>
          </a:xfrm>
          <a:prstGeom prst="rect">
            <a:avLst/>
          </a:prstGeom>
        </p:spPr>
      </p:pic>
      <p:pic>
        <p:nvPicPr>
          <p:cNvPr id="8" name="Picture 7" descr="A picture containing text, receipt, number, font&#10;&#10;Description automatically generated">
            <a:extLst>
              <a:ext uri="{FF2B5EF4-FFF2-40B4-BE49-F238E27FC236}">
                <a16:creationId xmlns:a16="http://schemas.microsoft.com/office/drawing/2014/main" id="{AD06BF36-C0E5-7668-3F41-82855EF31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37" b="9216"/>
          <a:stretch/>
        </p:blipFill>
        <p:spPr>
          <a:xfrm>
            <a:off x="8042030" y="3263900"/>
            <a:ext cx="2905369" cy="29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08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F362-1541-E7BB-CDA1-A0BFA184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2482A-2337-F79A-97A8-C954BF64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9E80E5-CCE9-D8DC-E4D5-52BF5B2A5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543637"/>
              </p:ext>
            </p:extLst>
          </p:nvPr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34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382A-3AB4-FEEF-F12F-AF56C1AC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940F-999A-FE1F-31DC-F1BC52FEA7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Layered grammar of graphics, enables us to concisely describe the components of a graphic.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plots can be designed in a layered manner (+ operator)</a:t>
            </a:r>
          </a:p>
          <a:p>
            <a:pPr lvl="1"/>
            <a:r>
              <a:rPr lang="en-US" dirty="0"/>
              <a:t>a wide range of plots can be generated to support decision analysis, including scatterplots, histograms and time series charts </a:t>
            </a:r>
          </a:p>
          <a:p>
            <a:pPr lvl="1"/>
            <a:r>
              <a:rPr lang="en-US" dirty="0"/>
              <a:t>charts can be developed rapidly, and this support an iterative process of decision support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D9A96-D93A-C999-EA88-C76D2EB5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418D7D2-C556-286D-4B87-33989826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916" y="412116"/>
            <a:ext cx="4151067" cy="2846900"/>
          </a:xfrm>
          <a:prstGeom prst="rect">
            <a:avLst/>
          </a:prstGeom>
        </p:spPr>
      </p:pic>
      <p:pic>
        <p:nvPicPr>
          <p:cNvPr id="9" name="Picture 8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6B0B23E1-1F48-99C8-7885-4BEA5E0A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16" y="3429000"/>
            <a:ext cx="4377045" cy="27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5C00-2D91-DE4C-8710-286E7236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tibble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84BDC-E5CB-1406-5539-5BB6E65F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04FE3-5B19-D1A4-883A-29893E63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4" y="1417637"/>
            <a:ext cx="10286991" cy="1142999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196B480D-37C3-7F84-F34C-C09147D7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14" y="2884976"/>
            <a:ext cx="10202294" cy="31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0C10-3DF0-E712-4553-669FBD02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: data + mapping + geometric object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F2B1D-869B-9793-7C1C-188BCC30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C7633337-9095-10BC-B399-EF641D2D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03" y="1249485"/>
            <a:ext cx="7591794" cy="52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3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5242-FB27-E10B-8919-F105D696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additional mappings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B37B14-C3EC-193B-40CB-AAD3C06C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14F8906C-A953-CABC-5559-E765D6C3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49" y="3246305"/>
            <a:ext cx="9321649" cy="1402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5CE1D7-8ABE-63DF-BFEE-BE5DDF76B6BE}"/>
              </a:ext>
            </a:extLst>
          </p:cNvPr>
          <p:cNvSpPr txBox="1"/>
          <p:nvPr/>
        </p:nvSpPr>
        <p:spPr>
          <a:xfrm>
            <a:off x="3974123" y="2403008"/>
            <a:ext cx="3346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Seven classes of car…</a:t>
            </a:r>
          </a:p>
        </p:txBody>
      </p:sp>
    </p:spTree>
    <p:extLst>
      <p:ext uri="{BB962C8B-B14F-4D97-AF65-F5344CB8AC3E}">
        <p14:creationId xmlns:p14="http://schemas.microsoft.com/office/powerpoint/2010/main" val="299133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65E62-C447-D0A1-618C-600102F9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B2D9B47-CAB0-B443-6399-B8F25820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2" y="87923"/>
            <a:ext cx="7983415" cy="5475215"/>
          </a:xfrm>
          <a:prstGeom prst="rect">
            <a:avLst/>
          </a:prstGeom>
        </p:spPr>
      </p:pic>
      <p:pic>
        <p:nvPicPr>
          <p:cNvPr id="5" name="Picture 4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9A911724-C8D8-6279-AD7D-8FC681FAF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581" y="5439508"/>
            <a:ext cx="5997667" cy="9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65EE29-E852-EE5F-8B6C-EA30CE175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A6B31504-9C0F-16BF-A3CB-D2264D66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63" y="306332"/>
            <a:ext cx="8422071" cy="59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21365</TotalTime>
  <Words>1005</Words>
  <Application>Microsoft Macintosh PowerPoint</Application>
  <PresentationFormat>Widescreen</PresentationFormat>
  <Paragraphs>177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Data Science for Operational Researchers using R</vt:lpstr>
      <vt:lpstr>Exploratory Data Aanalysis: Goal</vt:lpstr>
      <vt:lpstr>Defining Important Terms (Wickham and Grolemund)</vt:lpstr>
      <vt:lpstr>ggplot2</vt:lpstr>
      <vt:lpstr>Exploring a tibble </vt:lpstr>
      <vt:lpstr>Visualising: data + mapping + geometric object</vt:lpstr>
      <vt:lpstr>Exploring additional mappings</vt:lpstr>
      <vt:lpstr>PowerPoint Presentation</vt:lpstr>
      <vt:lpstr>PowerPoint Presentation</vt:lpstr>
      <vt:lpstr>Customising Plot Appearance with lab()</vt:lpstr>
      <vt:lpstr>PowerPoint Presentation</vt:lpstr>
      <vt:lpstr>PowerPoint Presentation</vt:lpstr>
      <vt:lpstr>Subplots with Facets</vt:lpstr>
      <vt:lpstr>PowerPoint Presentation</vt:lpstr>
      <vt:lpstr>PowerPoint Presentation</vt:lpstr>
      <vt:lpstr>Challenge 5.1</vt:lpstr>
      <vt:lpstr>Statistical Transformations</vt:lpstr>
      <vt:lpstr>Variation</vt:lpstr>
      <vt:lpstr>PowerPoint Presentation</vt:lpstr>
      <vt:lpstr>PowerPoint Presentation</vt:lpstr>
      <vt:lpstr>PowerPoint Presentation</vt:lpstr>
      <vt:lpstr>PowerPoint Presentation</vt:lpstr>
      <vt:lpstr>Bar chart without transformations</vt:lpstr>
      <vt:lpstr>Visualising distributions (continuous variable)</vt:lpstr>
      <vt:lpstr>PowerPoint Presentation</vt:lpstr>
      <vt:lpstr>Kernel density estimates</vt:lpstr>
      <vt:lpstr>Boxplot</vt:lpstr>
      <vt:lpstr>PowerPoint Presentation</vt:lpstr>
      <vt:lpstr>Covariation with ggpairs()</vt:lpstr>
      <vt:lpstr>Challenge 5.2</vt:lpstr>
      <vt:lpstr>Themes in ggplot2</vt:lpstr>
      <vt:lpstr>PowerPoint Presentation</vt:lpstr>
      <vt:lpstr>Ready to use themes</vt:lpstr>
      <vt:lpstr>PowerPoint Presentation</vt:lpstr>
      <vt:lpstr>Mini case – Storm Ophelia 2017</vt:lpstr>
      <vt:lpstr>PowerPoint Presentation</vt:lpstr>
      <vt:lpstr>PowerPoint Presentation</vt:lpstr>
      <vt:lpstr>scale_x_datetime()</vt:lpstr>
      <vt:lpstr>Challenge 5.3</vt:lpstr>
      <vt:lpstr>Useful geoms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545</cp:revision>
  <cp:lastPrinted>2020-11-24T11:26:30Z</cp:lastPrinted>
  <dcterms:created xsi:type="dcterms:W3CDTF">2016-06-27T07:49:28Z</dcterms:created>
  <dcterms:modified xsi:type="dcterms:W3CDTF">2024-10-25T14:11:04Z</dcterms:modified>
</cp:coreProperties>
</file>